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74" r:id="rId3"/>
    <p:sldId id="275" r:id="rId4"/>
    <p:sldId id="288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0033"/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DA50B-5AC0-4BB1-9D28-DA3D25E7D6B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6B313-4C7A-480A-9B25-A6EDD36CD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MARKETING INFORMATION SYSTEM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Planning, promotion and sale of existing products in existing market.</a:t>
            </a:r>
          </a:p>
          <a:p>
            <a:r>
              <a:rPr lang="en-US" sz="2400" dirty="0" smtClean="0"/>
              <a:t>Development of new product and new market to better serve present and potential customers.</a:t>
            </a:r>
          </a:p>
          <a:p>
            <a:r>
              <a:rPr lang="en-US" sz="2400" dirty="0" smtClean="0"/>
              <a:t>The figure illustrates how MIS provide information technologies that support the major components of the marketing function.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TARGET MARKETING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2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Tool in developing advertising promotion strategies</a:t>
            </a:r>
          </a:p>
          <a:p>
            <a:r>
              <a:rPr lang="en-US" sz="2400" dirty="0" smtClean="0"/>
              <a:t>Concept that includes 5 components</a:t>
            </a:r>
          </a:p>
          <a:p>
            <a:pPr lvl="1"/>
            <a:r>
              <a:rPr lang="en-US" sz="2000" dirty="0" smtClean="0"/>
              <a:t>Community</a:t>
            </a:r>
          </a:p>
          <a:p>
            <a:pPr lvl="1"/>
            <a:r>
              <a:rPr lang="en-US" sz="2000" dirty="0" smtClean="0"/>
              <a:t>Content</a:t>
            </a:r>
          </a:p>
          <a:p>
            <a:pPr lvl="1"/>
            <a:r>
              <a:rPr lang="en-US" sz="2000" dirty="0" smtClean="0"/>
              <a:t>Context</a:t>
            </a:r>
          </a:p>
          <a:p>
            <a:pPr lvl="1"/>
            <a:r>
              <a:rPr lang="en-US" sz="2000" dirty="0" smtClean="0"/>
              <a:t>Demographic</a:t>
            </a:r>
          </a:p>
          <a:p>
            <a:pPr lvl="1"/>
            <a:r>
              <a:rPr lang="en-US" sz="2000" dirty="0" smtClean="0"/>
              <a:t>Online Behavior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Community</a:t>
            </a:r>
          </a:p>
          <a:p>
            <a:r>
              <a:rPr lang="en-US" sz="2400" dirty="0" smtClean="0"/>
              <a:t>Web advertising messages that appeal to people in specific communities.</a:t>
            </a:r>
          </a:p>
          <a:p>
            <a:r>
              <a:rPr lang="en-US" sz="2400" dirty="0" smtClean="0"/>
              <a:t>For Example, communities of interest like arts and crafts hobbyists.</a:t>
            </a:r>
          </a:p>
          <a:p>
            <a:r>
              <a:rPr lang="en-US" sz="2400" dirty="0" smtClean="0"/>
              <a:t>Geographic communities formed by the websites of city/ local newspaper.</a:t>
            </a:r>
          </a:p>
        </p:txBody>
      </p:sp>
    </p:spTree>
    <p:extLst>
      <p:ext uri="{BB962C8B-B14F-4D97-AF65-F5344CB8AC3E}">
        <p14:creationId xmlns:p14="http://schemas.microsoft.com/office/powerpoint/2010/main" val="32769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Content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2209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Advertising such as banners can be placed on various web side pages apart from company's home page.</a:t>
            </a:r>
          </a:p>
          <a:p>
            <a:r>
              <a:rPr lang="en-US" sz="2400" dirty="0" smtClean="0"/>
              <a:t>These messages reach targeted audience.</a:t>
            </a:r>
          </a:p>
          <a:p>
            <a:r>
              <a:rPr lang="en-US" sz="2400" dirty="0" smtClean="0"/>
              <a:t>For example, Movie ad is given on the opening page of search engine.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367880"/>
            <a:ext cx="8229600" cy="670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Context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343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Advertising is targeted only at people who are looking for information about a subject matter.</a:t>
            </a:r>
          </a:p>
          <a:p>
            <a:r>
              <a:rPr lang="en-US" sz="2400" dirty="0" smtClean="0"/>
              <a:t>For example, Vacation travel and Car rental services.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62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</a:rPr>
              <a:t>Demographic</a:t>
            </a:r>
            <a:r>
              <a:rPr lang="en-US" sz="2800" b="1" dirty="0" smtClean="0"/>
              <a:t>/ </a:t>
            </a:r>
            <a:r>
              <a:rPr lang="en-US" sz="2800" b="1" dirty="0" smtClean="0">
                <a:solidFill>
                  <a:srgbClr val="C00000"/>
                </a:solidFill>
              </a:rPr>
              <a:t>psychographic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524000"/>
          </a:xfrm>
        </p:spPr>
        <p:txBody>
          <a:bodyPr/>
          <a:lstStyle/>
          <a:p>
            <a:r>
              <a:rPr lang="en-US" sz="2400" dirty="0" smtClean="0"/>
              <a:t>Types/Classes of People</a:t>
            </a:r>
          </a:p>
          <a:p>
            <a:r>
              <a:rPr lang="en-US" sz="2400" dirty="0" smtClean="0"/>
              <a:t>For Example, Unmarried, Twenty Something, Middle income, graduates.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5146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C00000"/>
                </a:solidFill>
              </a:rPr>
              <a:t>Online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Behavior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5745" y="3299836"/>
            <a:ext cx="8229600" cy="2338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Each visit to a site by an individual</a:t>
            </a:r>
          </a:p>
          <a:p>
            <a:r>
              <a:rPr lang="en-US" sz="2400" dirty="0" smtClean="0"/>
              <a:t>Based on “web cookie”.</a:t>
            </a:r>
          </a:p>
          <a:p>
            <a:r>
              <a:rPr lang="en-US" sz="2400" dirty="0" smtClean="0"/>
              <a:t>Cookie Files enable a Company to track a persons online behavior.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944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Market Research and Forecasting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Provide Marketing intelligence to managers.</a:t>
            </a:r>
          </a:p>
          <a:p>
            <a:r>
              <a:rPr lang="en-US" sz="2400" dirty="0" smtClean="0"/>
              <a:t>Better Marketing Forecasts.</a:t>
            </a:r>
          </a:p>
          <a:p>
            <a:r>
              <a:rPr lang="en-US" sz="2400" dirty="0" smtClean="0"/>
              <a:t>Developing more effective market strategies.</a:t>
            </a:r>
          </a:p>
          <a:p>
            <a:r>
              <a:rPr lang="en-US" sz="2400" dirty="0" smtClean="0"/>
              <a:t>Help Market researchers to collect , analyze and maintain information on market variables.</a:t>
            </a:r>
          </a:p>
          <a:p>
            <a:r>
              <a:rPr lang="en-US" sz="2400" dirty="0" smtClean="0"/>
              <a:t>Market variables includes information on customers, prospects, consumer competitors, Economic and demographic trends.</a:t>
            </a:r>
            <a:endParaRPr lang="en-US" dirty="0" smtClean="0"/>
          </a:p>
          <a:p>
            <a:r>
              <a:rPr lang="en-US" sz="2400" dirty="0" smtClean="0"/>
              <a:t>Data can be gathered from</a:t>
            </a:r>
          </a:p>
          <a:p>
            <a:pPr lvl="1"/>
            <a:r>
              <a:rPr lang="en-US" sz="2000" dirty="0" smtClean="0"/>
              <a:t>Company database</a:t>
            </a:r>
          </a:p>
          <a:p>
            <a:pPr lvl="1"/>
            <a:r>
              <a:rPr lang="en-US" sz="2000" dirty="0" smtClean="0"/>
              <a:t>Data mart</a:t>
            </a:r>
          </a:p>
          <a:p>
            <a:pPr lvl="1"/>
            <a:r>
              <a:rPr lang="en-US" sz="2000" dirty="0" smtClean="0"/>
              <a:t>Data warehouse</a:t>
            </a:r>
          </a:p>
          <a:p>
            <a:pPr lvl="1"/>
            <a:r>
              <a:rPr lang="en-US" sz="2000" dirty="0" smtClean="0"/>
              <a:t>www</a:t>
            </a:r>
          </a:p>
          <a:p>
            <a:pPr lvl="1"/>
            <a:r>
              <a:rPr lang="en-US" sz="2000" dirty="0" smtClean="0"/>
              <a:t>Tele marketing</a:t>
            </a:r>
          </a:p>
          <a:p>
            <a:pPr lvl="1"/>
            <a:r>
              <a:rPr lang="en-US" sz="2000" dirty="0" smtClean="0"/>
              <a:t>Service agencies</a:t>
            </a:r>
          </a:p>
        </p:txBody>
      </p:sp>
    </p:spTree>
    <p:extLst>
      <p:ext uri="{BB962C8B-B14F-4D97-AF65-F5344CB8AC3E}">
        <p14:creationId xmlns:p14="http://schemas.microsoft.com/office/powerpoint/2010/main" val="1575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MARKETING INFORMATION SYSTEM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90130" y="1447800"/>
            <a:ext cx="1960564" cy="99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Marketing Information        System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5801" y="3168650"/>
            <a:ext cx="1497013" cy="774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Interactive Marketing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14613" y="3162300"/>
            <a:ext cx="1525587" cy="774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Sales Force Automation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14107" y="3195637"/>
            <a:ext cx="1828799" cy="774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Advertising and Promotion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39000" y="3162300"/>
            <a:ext cx="1676400" cy="774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Sales Management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72200" y="4727575"/>
            <a:ext cx="1752600" cy="10604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Product Management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18717" y="4714875"/>
            <a:ext cx="1703388" cy="10731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Customer Service Support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9203" y="4679950"/>
            <a:ext cx="1927222" cy="1098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Calibri"/>
                <a:cs typeface="Times New Roman"/>
              </a:rPr>
              <a:t>Market Research and Forecasting</a:t>
            </a:r>
            <a:endParaRPr lang="en-US" sz="1400" dirty="0">
              <a:effectLst/>
              <a:ea typeface="Calibri"/>
              <a:cs typeface="Times New Roman"/>
            </a:endParaRPr>
          </a:p>
        </p:txBody>
      </p:sp>
      <p:cxnSp>
        <p:nvCxnSpPr>
          <p:cNvPr id="43" name="Straight Connector 42"/>
          <p:cNvCxnSpPr>
            <a:stCxn id="18" idx="2"/>
          </p:cNvCxnSpPr>
          <p:nvPr/>
        </p:nvCxnSpPr>
        <p:spPr>
          <a:xfrm>
            <a:off x="4570411" y="2438402"/>
            <a:ext cx="0" cy="2289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434306" y="2743200"/>
            <a:ext cx="664289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82814" y="4267200"/>
            <a:ext cx="486568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9" idx="0"/>
          </p:cNvCxnSpPr>
          <p:nvPr/>
        </p:nvCxnSpPr>
        <p:spPr>
          <a:xfrm>
            <a:off x="1434307" y="2743200"/>
            <a:ext cx="1" cy="425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02806" y="2743200"/>
            <a:ext cx="1" cy="425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28505" y="2743200"/>
            <a:ext cx="1" cy="425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63705" y="2733674"/>
            <a:ext cx="1" cy="425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166148" y="4254500"/>
            <a:ext cx="1" cy="425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048502" y="4267202"/>
            <a:ext cx="0" cy="4476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Interactive Marketing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type of marketing that is based on internet, intranet, extranet, to establish two-way interaction between a business and its customers.</a:t>
            </a:r>
          </a:p>
          <a:p>
            <a:r>
              <a:rPr lang="en-US" dirty="0" smtClean="0"/>
              <a:t>Internet is the primary distribution channel of online marketing.</a:t>
            </a:r>
          </a:p>
          <a:p>
            <a:r>
              <a:rPr lang="en-US" dirty="0" smtClean="0"/>
              <a:t>Customers are not passive, i.e. active.</a:t>
            </a:r>
          </a:p>
          <a:p>
            <a:r>
              <a:rPr lang="en-US" dirty="0" smtClean="0"/>
              <a:t>Interactive marketing encourages customers to be involved in product development, delivery and services.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</a:rPr>
              <a:t>Comparing Interactive Marketing with other Forms of Marketing.</a:t>
            </a:r>
            <a:endParaRPr lang="en-US" sz="30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1447800"/>
          <a:ext cx="8229600" cy="5034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Marketing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Interactive Marketing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Distribution</a:t>
                      </a:r>
                      <a:r>
                        <a:rPr lang="en-US" b="1" baseline="0" dirty="0" smtClean="0"/>
                        <a:t> Channel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Broadcast, Print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Postal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Nature of Consumers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Marketing</a:t>
                      </a:r>
                      <a:r>
                        <a:rPr lang="en-US" b="1" baseline="0" dirty="0" smtClean="0"/>
                        <a:t> Strategy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Targeted Goods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Targeted audience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Enabling Technology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Desktop Publishing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server, browser, web publishing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Authors of marketing materials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 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 agencies,</a:t>
                      </a:r>
                      <a:r>
                        <a:rPr lang="en-US" baseline="0" dirty="0" smtClean="0"/>
                        <a:t> Companies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Companies, Consumers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Expected Outcome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Profitable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Relationship,</a:t>
                      </a:r>
                      <a:r>
                        <a:rPr lang="en-US" baseline="0" dirty="0" smtClean="0"/>
                        <a:t> New ideas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13138" y="-5249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C00000"/>
                </a:solidFill>
              </a:rPr>
              <a:t>SALES FORCE AUTOMATION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Computers and networks are the basis for sale force automation.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Sales force is outfitted with notebook computers, web browsers and sales contact management software.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2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Software Connect them to marketing websites on internet and other Company Intranet</a:t>
            </a:r>
          </a:p>
          <a:p>
            <a:r>
              <a:rPr lang="en-US" sz="2400" dirty="0" smtClean="0"/>
              <a:t>Increases personal productivity of sales and speeds up the capture and analysis of sales data.</a:t>
            </a:r>
          </a:p>
          <a:p>
            <a:r>
              <a:rPr lang="en-US" sz="2400" dirty="0" smtClean="0"/>
              <a:t>Also improves delivery of information.</a:t>
            </a:r>
          </a:p>
          <a:p>
            <a:r>
              <a:rPr lang="en-US" sz="2400" dirty="0" smtClean="0"/>
              <a:t>Many companies view sales force automation as a strategic way to gain competitive advantage.</a:t>
            </a:r>
          </a:p>
          <a:p>
            <a:r>
              <a:rPr lang="en-US" sz="2400" dirty="0" smtClean="0"/>
              <a:t>For example,</a:t>
            </a:r>
          </a:p>
          <a:p>
            <a:pPr lvl="1"/>
            <a:r>
              <a:rPr lang="en-US" sz="2000" dirty="0" smtClean="0"/>
              <a:t>To record sales data</a:t>
            </a:r>
          </a:p>
          <a:p>
            <a:pPr lvl="1"/>
            <a:r>
              <a:rPr lang="en-US" sz="2000" dirty="0" smtClean="0"/>
              <a:t>To make calls on customers prospect</a:t>
            </a:r>
          </a:p>
          <a:p>
            <a:pPr lvl="1"/>
            <a:r>
              <a:rPr lang="en-US" sz="2000" dirty="0" smtClean="0"/>
              <a:t>To connect them with Network servers at company by Modem/ telephone like.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87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</a:rPr>
              <a:t>Benefits of Web based sales Force Automation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Shorten the sales cycle</a:t>
            </a:r>
          </a:p>
          <a:p>
            <a:r>
              <a:rPr lang="en-US" sz="2400" dirty="0" smtClean="0"/>
              <a:t>Increase revenue through target marketing.</a:t>
            </a:r>
          </a:p>
          <a:p>
            <a:r>
              <a:rPr lang="en-US" sz="2400" dirty="0" smtClean="0"/>
              <a:t>Capture all customer information directly into database.</a:t>
            </a:r>
          </a:p>
          <a:p>
            <a:r>
              <a:rPr lang="en-US" sz="2400" dirty="0" smtClean="0"/>
              <a:t>Enhancing order management</a:t>
            </a:r>
          </a:p>
          <a:p>
            <a:r>
              <a:rPr lang="en-US" sz="2400" dirty="0" smtClean="0"/>
              <a:t>Automate the management of web leads.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1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SALES AND PRODUCT MANAGEMENT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Sales Manager must plan, monitor and support the performance of sales people.</a:t>
            </a:r>
          </a:p>
          <a:p>
            <a:r>
              <a:rPr lang="en-US" sz="2400" dirty="0" smtClean="0"/>
              <a:t>CBIS produces sales analysis reports by product line, customer, type of customer, sales person and sales territory.</a:t>
            </a:r>
          </a:p>
          <a:p>
            <a:r>
              <a:rPr lang="en-US" sz="2400" dirty="0" smtClean="0"/>
              <a:t>Such reports help marketing manager to monitor the performance of products.</a:t>
            </a:r>
          </a:p>
          <a:p>
            <a:r>
              <a:rPr lang="en-US" sz="2400" dirty="0" smtClean="0"/>
              <a:t>Product managers also need information to plan and control the </a:t>
            </a:r>
            <a:r>
              <a:rPr lang="en-US" sz="2600" dirty="0" smtClean="0"/>
              <a:t>performance of specific products, product lines and brands.</a:t>
            </a:r>
          </a:p>
          <a:p>
            <a:r>
              <a:rPr lang="en-US" sz="2600" dirty="0" smtClean="0"/>
              <a:t>Computer based models may be used to evaluate the performance of current and future products.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828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ADVERTISING AND PROMOTION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Managers try to maximize sales at lowest cost for advertising and promotion.</a:t>
            </a:r>
          </a:p>
          <a:p>
            <a:r>
              <a:rPr lang="en-US" dirty="0" smtClean="0"/>
              <a:t>It helps</a:t>
            </a:r>
          </a:p>
          <a:p>
            <a:pPr lvl="1"/>
            <a:r>
              <a:rPr lang="en-US" dirty="0" smtClean="0"/>
              <a:t>To select media and promotional methods</a:t>
            </a:r>
          </a:p>
          <a:p>
            <a:pPr lvl="1"/>
            <a:r>
              <a:rPr lang="en-US" dirty="0" smtClean="0"/>
              <a:t>To allocate financial resources</a:t>
            </a:r>
          </a:p>
          <a:p>
            <a:pPr lvl="1"/>
            <a:r>
              <a:rPr lang="en-US" dirty="0" smtClean="0"/>
              <a:t>To evaluate the results of advertising and promotion campaigns.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710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MARKETING INFORMATION SYSTEM</vt:lpstr>
      <vt:lpstr>MARKETING INFORMATION SYSTEM</vt:lpstr>
      <vt:lpstr>Interactive Marketing</vt:lpstr>
      <vt:lpstr>Comparing Interactive Marketing with other Forms of Marketing.</vt:lpstr>
      <vt:lpstr>PowerPoint Presentation</vt:lpstr>
      <vt:lpstr>PowerPoint Presentation</vt:lpstr>
      <vt:lpstr>Benefits of Web based sales Force Automation</vt:lpstr>
      <vt:lpstr>SALES AND PRODUCT MANAGEMENT</vt:lpstr>
      <vt:lpstr>ADVERTISING AND PROMOTION</vt:lpstr>
      <vt:lpstr>TARGET MARKETING</vt:lpstr>
      <vt:lpstr>Content</vt:lpstr>
      <vt:lpstr>Demographic/ psychographic</vt:lpstr>
      <vt:lpstr>Market Research and Forecasting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Vicky</dc:creator>
  <cp:lastModifiedBy>Microsoft account</cp:lastModifiedBy>
  <cp:revision>83</cp:revision>
  <dcterms:created xsi:type="dcterms:W3CDTF">2018-05-09T08:23:21Z</dcterms:created>
  <dcterms:modified xsi:type="dcterms:W3CDTF">2024-08-28T06:41:59Z</dcterms:modified>
</cp:coreProperties>
</file>